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7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  <p:sldMasterId id="2147483709" r:id="rId5"/>
    <p:sldMasterId id="2147483714" r:id="rId6"/>
  </p:sldMasterIdLst>
  <p:notesMasterIdLst>
    <p:notesMasterId r:id="rId33"/>
  </p:notesMasterIdLst>
  <p:sldIdLst>
    <p:sldId id="282" r:id="rId7"/>
    <p:sldId id="1136" r:id="rId8"/>
    <p:sldId id="1152" r:id="rId9"/>
    <p:sldId id="1142" r:id="rId10"/>
    <p:sldId id="1138" r:id="rId11"/>
    <p:sldId id="1141" r:id="rId12"/>
    <p:sldId id="1146" r:id="rId13"/>
    <p:sldId id="1162" r:id="rId14"/>
    <p:sldId id="1159" r:id="rId15"/>
    <p:sldId id="1153" r:id="rId16"/>
    <p:sldId id="398" r:id="rId17"/>
    <p:sldId id="1163" r:id="rId18"/>
    <p:sldId id="402" r:id="rId19"/>
    <p:sldId id="1156" r:id="rId20"/>
    <p:sldId id="1164" r:id="rId21"/>
    <p:sldId id="1160" r:id="rId22"/>
    <p:sldId id="395" r:id="rId23"/>
    <p:sldId id="1155" r:id="rId24"/>
    <p:sldId id="1161" r:id="rId25"/>
    <p:sldId id="400" r:id="rId26"/>
    <p:sldId id="1177" r:id="rId27"/>
    <p:sldId id="1158" r:id="rId28"/>
    <p:sldId id="369" r:id="rId29"/>
    <p:sldId id="370" r:id="rId30"/>
    <p:sldId id="349" r:id="rId31"/>
    <p:sldId id="29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08B"/>
    <a:srgbClr val="582873"/>
    <a:srgbClr val="CE108B"/>
    <a:srgbClr val="7D726D"/>
    <a:srgbClr val="D40E8C"/>
    <a:srgbClr val="863887"/>
    <a:srgbClr val="B01C87"/>
    <a:srgbClr val="714888"/>
    <a:srgbClr val="A12587"/>
    <a:srgbClr val="B71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2"/>
    <p:restoredTop sz="92708"/>
  </p:normalViewPr>
  <p:slideViewPr>
    <p:cSldViewPr snapToGrid="0">
      <p:cViewPr varScale="1">
        <p:scale>
          <a:sx n="107" d="100"/>
          <a:sy n="107" d="100"/>
        </p:scale>
        <p:origin x="47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er, John" userId="3389ea36-44fd-4549-a67f-acacce31285e" providerId="ADAL" clId="{6C9D9033-62B1-4D2A-9C9A-AEF954924C54}"/>
    <pc:docChg chg="addSld modSld sldOrd">
      <pc:chgData name="Miner, John" userId="3389ea36-44fd-4549-a67f-acacce31285e" providerId="ADAL" clId="{6C9D9033-62B1-4D2A-9C9A-AEF954924C54}" dt="2022-02-22T21:19:03.088" v="117"/>
      <pc:docMkLst>
        <pc:docMk/>
      </pc:docMkLst>
      <pc:sldChg chg="ord">
        <pc:chgData name="Miner, John" userId="3389ea36-44fd-4549-a67f-acacce31285e" providerId="ADAL" clId="{6C9D9033-62B1-4D2A-9C9A-AEF954924C54}" dt="2022-02-22T21:12:54.395" v="3"/>
        <pc:sldMkLst>
          <pc:docMk/>
          <pc:sldMk cId="3126760649" sldId="1153"/>
        </pc:sldMkLst>
      </pc:sldChg>
      <pc:sldChg chg="ord">
        <pc:chgData name="Miner, John" userId="3389ea36-44fd-4549-a67f-acacce31285e" providerId="ADAL" clId="{6C9D9033-62B1-4D2A-9C9A-AEF954924C54}" dt="2022-02-22T21:18:45.129" v="111"/>
        <pc:sldMkLst>
          <pc:docMk/>
          <pc:sldMk cId="1713592372" sldId="1154"/>
        </pc:sldMkLst>
      </pc:sldChg>
      <pc:sldChg chg="ord">
        <pc:chgData name="Miner, John" userId="3389ea36-44fd-4549-a67f-acacce31285e" providerId="ADAL" clId="{6C9D9033-62B1-4D2A-9C9A-AEF954924C54}" dt="2022-02-22T21:19:03.088" v="117"/>
        <pc:sldMkLst>
          <pc:docMk/>
          <pc:sldMk cId="3449070361" sldId="1156"/>
        </pc:sldMkLst>
      </pc:sldChg>
      <pc:sldChg chg="ord">
        <pc:chgData name="Miner, John" userId="3389ea36-44fd-4549-a67f-acacce31285e" providerId="ADAL" clId="{6C9D9033-62B1-4D2A-9C9A-AEF954924C54}" dt="2022-02-22T21:18:48.149" v="115"/>
        <pc:sldMkLst>
          <pc:docMk/>
          <pc:sldMk cId="777794414" sldId="1161"/>
        </pc:sldMkLst>
      </pc:sldChg>
      <pc:sldChg chg="modSp mod">
        <pc:chgData name="Miner, John" userId="3389ea36-44fd-4549-a67f-acacce31285e" providerId="ADAL" clId="{6C9D9033-62B1-4D2A-9C9A-AEF954924C54}" dt="2022-02-22T21:14:48.023" v="46" actId="20577"/>
        <pc:sldMkLst>
          <pc:docMk/>
          <pc:sldMk cId="207324183" sldId="1162"/>
        </pc:sldMkLst>
        <pc:spChg chg="mod">
          <ac:chgData name="Miner, John" userId="3389ea36-44fd-4549-a67f-acacce31285e" providerId="ADAL" clId="{6C9D9033-62B1-4D2A-9C9A-AEF954924C54}" dt="2022-02-22T21:14:48.023" v="46" actId="20577"/>
          <ac:spMkLst>
            <pc:docMk/>
            <pc:sldMk cId="207324183" sldId="1162"/>
            <ac:spMk id="3" creationId="{5895291C-5793-4581-AD5F-13E2B6D61CF4}"/>
          </ac:spMkLst>
        </pc:spChg>
      </pc:sldChg>
      <pc:sldChg chg="modSp add mod ord">
        <pc:chgData name="Miner, John" userId="3389ea36-44fd-4549-a67f-acacce31285e" providerId="ADAL" clId="{6C9D9033-62B1-4D2A-9C9A-AEF954924C54}" dt="2022-02-22T21:15:42.026" v="99" actId="20577"/>
        <pc:sldMkLst>
          <pc:docMk/>
          <pc:sldMk cId="3787854518" sldId="1163"/>
        </pc:sldMkLst>
        <pc:spChg chg="mod">
          <ac:chgData name="Miner, John" userId="3389ea36-44fd-4549-a67f-acacce31285e" providerId="ADAL" clId="{6C9D9033-62B1-4D2A-9C9A-AEF954924C54}" dt="2022-02-22T21:15:42.026" v="99" actId="20577"/>
          <ac:spMkLst>
            <pc:docMk/>
            <pc:sldMk cId="3787854518" sldId="1163"/>
            <ac:spMk id="4" creationId="{2BE3E9A1-D5B9-5343-A519-CF5C43544576}"/>
          </ac:spMkLst>
        </pc:spChg>
      </pc:sldChg>
      <pc:sldChg chg="add">
        <pc:chgData name="Miner, John" userId="3389ea36-44fd-4549-a67f-acacce31285e" providerId="ADAL" clId="{6C9D9033-62B1-4D2A-9C9A-AEF954924C54}" dt="2022-02-22T21:15:16.894" v="47" actId="2890"/>
        <pc:sldMkLst>
          <pc:docMk/>
          <pc:sldMk cId="885327998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C5C26-E110-0243-8E14-F778A7F15B4B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8CD4C-E5E2-FD4B-A013-4032F684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3/8/2022 6:49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73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3/8/2022 6:49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09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3/8/2022 6:49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283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3/8/2022 6:49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6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8CD4C-E5E2-FD4B-A013-4032F6849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svg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ECE89-C049-244D-A046-FBC63F193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" y="0"/>
            <a:ext cx="9142070" cy="48311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2806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78969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5132" y="1190084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891295" y="1170493"/>
            <a:ext cx="1835826" cy="221985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22806" y="1046127"/>
            <a:ext cx="1837944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576851" y="1046127"/>
            <a:ext cx="1837944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737250" y="1046127"/>
            <a:ext cx="1837944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6889177" y="1037143"/>
            <a:ext cx="1837944" cy="95250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84528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870579" y="952517"/>
            <a:ext cx="1443079" cy="140930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556630" y="95251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184528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870579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6630" y="2952768"/>
            <a:ext cx="1443079" cy="140930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184528" y="847725"/>
            <a:ext cx="1444752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68906" y="847725"/>
            <a:ext cx="1444752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553284" y="847725"/>
            <a:ext cx="1444752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1184528" y="2838450"/>
            <a:ext cx="1444752" cy="95250"/>
          </a:xfrm>
          <a:prstGeom prst="rect">
            <a:avLst/>
          </a:prstGeom>
          <a:solidFill>
            <a:srgbClr val="55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3868906" y="2838450"/>
            <a:ext cx="1444752" cy="95250"/>
          </a:xfrm>
          <a:prstGeom prst="rect">
            <a:avLst/>
          </a:prstGeom>
          <a:solidFill>
            <a:srgbClr val="00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6553284" y="2838450"/>
            <a:ext cx="1444752" cy="95250"/>
          </a:xfrm>
          <a:prstGeom prst="rect">
            <a:avLst/>
          </a:prstGeom>
          <a:solidFill>
            <a:srgbClr val="57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8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71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D03731-7FC0-244B-B390-4A708677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1862-74AB-404A-ABED-EFDA8A79B4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963" y="1114770"/>
            <a:ext cx="6371487" cy="339214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82DE1-B424-844E-9F6D-62BE47275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3188" y="1289050"/>
            <a:ext cx="3967162" cy="236855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78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FBECB-0096-6842-B50F-0F40838240BD}"/>
              </a:ext>
            </a:extLst>
          </p:cNvPr>
          <p:cNvSpPr/>
          <p:nvPr userDrawn="1"/>
        </p:nvSpPr>
        <p:spPr>
          <a:xfrm>
            <a:off x="0" y="1106167"/>
            <a:ext cx="9144000" cy="2405129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4C25-32E5-B446-8CEC-56203A32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56724" y="290624"/>
            <a:ext cx="3922765" cy="4036213"/>
          </a:xfrm>
          <a:prstGeom prst="rect">
            <a:avLst/>
          </a:prstGeom>
        </p:spPr>
      </p:pic>
      <p:sp>
        <p:nvSpPr>
          <p:cNvPr id="5" name="Picture Placeholder 40">
            <a:extLst>
              <a:ext uri="{FF2B5EF4-FFF2-40B4-BE49-F238E27FC236}">
                <a16:creationId xmlns:a16="http://schemas.microsoft.com/office/drawing/2014/main" id="{B2A4D53D-6E65-6449-B245-F1A5C41285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218" y="1391545"/>
            <a:ext cx="2529334" cy="184543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1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4BAB37-7BEB-1045-8282-0D5833C9499A}"/>
              </a:ext>
            </a:extLst>
          </p:cNvPr>
          <p:cNvSpPr/>
          <p:nvPr userDrawn="1"/>
        </p:nvSpPr>
        <p:spPr>
          <a:xfrm>
            <a:off x="0" y="3359021"/>
            <a:ext cx="9144000" cy="1386716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FABB5-9142-0F4E-90CA-438F3E93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F98EE-9584-0A47-8B4D-166755F86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30" y="1051561"/>
            <a:ext cx="2208134" cy="369417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1059FE-0257-AF40-9EF0-43B514B348B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58698" y="2022565"/>
            <a:ext cx="1445006" cy="1753907"/>
          </a:xfrm>
          <a:prstGeom prst="rect">
            <a:avLst/>
          </a:prstGeom>
          <a:noFill/>
          <a:ln w="6350">
            <a:noFill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77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b="0" kern="1200" cap="none" spc="-74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7255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308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3738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4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D592F0-E595-9D46-AD10-9A2AC85F6F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474"/>
            <a:ext cx="9144000" cy="4831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09CABC-4663-A040-9AEA-EBD74040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301824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26BA26-AB87-0146-AA15-93002C241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006702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1C377-FD44-8245-8B83-09037BDE8719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BF5757-B239-AA44-8693-43207D39C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7" y="-16474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12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5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8" y="357387"/>
            <a:ext cx="2862675" cy="83277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2554" y="272843"/>
            <a:ext cx="3436766" cy="4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8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550534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545" y="212127"/>
            <a:ext cx="1814180" cy="1814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01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3228" y="3989823"/>
            <a:ext cx="2805573" cy="8161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3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6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12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29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5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3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1CD189-933A-8847-8D05-5D0DA196B6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D5DFDA-4BA2-5249-BA5F-29DE04764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162A3A5-8533-8945-9FD6-543C97298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45509-1222-C843-B1EE-BF31E3F1DA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3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6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265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4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72679"/>
            <a:ext cx="1631339" cy="4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96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4247" y="1091932"/>
            <a:ext cx="5755508" cy="16743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16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555" y="4547261"/>
            <a:ext cx="1631339" cy="4105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 userDrawn="1"/>
        </p:nvSpPr>
        <p:spPr>
          <a:xfrm>
            <a:off x="189379" y="4785000"/>
            <a:ext cx="15151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750" b="0" i="0">
                <a:latin typeface="IBM Plex Sans" panose="020B0503050203000203" pitchFamily="34" charset="77"/>
              </a:rPr>
              <a:t>#PASSDataCommunitySummit</a:t>
            </a:r>
            <a:endParaRPr lang="en-US" sz="75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0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0BFC65-DC03-7D46-AE26-4FF415B34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D2DA2D-1204-474E-92B3-159847244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2" y="268514"/>
            <a:ext cx="2352220" cy="5478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27165D-581A-4744-95C6-2EE2E28C6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52" y="3395279"/>
            <a:ext cx="775839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90AB829-1444-6749-87F7-2D45499B0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7" y="4100157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46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9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D362C-3313-084E-AB6B-2064B6DC74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6" y="-16677"/>
            <a:ext cx="2715805" cy="8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4C2173C-F50B-3845-94E1-8D11157D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E0607523-3561-664C-9247-D9696099A5AB}"/>
              </a:ext>
            </a:extLst>
          </p:cNvPr>
          <p:cNvSpPr>
            <a:spLocks/>
          </p:cNvSpPr>
          <p:nvPr userDrawn="1"/>
        </p:nvSpPr>
        <p:spPr bwMode="auto">
          <a:xfrm>
            <a:off x="-1" y="1040288"/>
            <a:ext cx="4507991" cy="1980182"/>
          </a:xfrm>
          <a:custGeom>
            <a:avLst/>
            <a:gdLst>
              <a:gd name="T0" fmla="*/ 1712119 w 21600"/>
              <a:gd name="T1" fmla="*/ 1022350 h 21600"/>
              <a:gd name="T2" fmla="*/ 1712119 w 21600"/>
              <a:gd name="T3" fmla="*/ 1022350 h 21600"/>
              <a:gd name="T4" fmla="*/ 1712119 w 21600"/>
              <a:gd name="T5" fmla="*/ 1022350 h 21600"/>
              <a:gd name="T6" fmla="*/ 1712119 w 21600"/>
              <a:gd name="T7" fmla="*/ 10223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167A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61EE562A-A36F-3148-9CBF-774CB14FDE4C}"/>
              </a:ext>
            </a:extLst>
          </p:cNvPr>
          <p:cNvSpPr>
            <a:spLocks/>
          </p:cNvSpPr>
          <p:nvPr userDrawn="1"/>
        </p:nvSpPr>
        <p:spPr bwMode="auto">
          <a:xfrm>
            <a:off x="4507990" y="1040288"/>
            <a:ext cx="4636009" cy="1980182"/>
          </a:xfrm>
          <a:custGeom>
            <a:avLst/>
            <a:gdLst>
              <a:gd name="T0" fmla="*/ 1671638 w 21600"/>
              <a:gd name="T1" fmla="*/ 1021557 h 21600"/>
              <a:gd name="T2" fmla="*/ 1671638 w 21600"/>
              <a:gd name="T3" fmla="*/ 1021557 h 21600"/>
              <a:gd name="T4" fmla="*/ 1671638 w 21600"/>
              <a:gd name="T5" fmla="*/ 1021557 h 21600"/>
              <a:gd name="T6" fmla="*/ 1671638 w 21600"/>
              <a:gd name="T7" fmla="*/ 10215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B285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  <a:sym typeface="Calibri" panose="020F0502020204030204" pitchFamily="34" charset="0"/>
              </a:defRPr>
            </a:lvl9pPr>
          </a:lstStyle>
          <a:p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510AD-E53D-CA4F-AC25-310A0E297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74" t="5192" r="26400" b="7088"/>
          <a:stretch/>
        </p:blipFill>
        <p:spPr>
          <a:xfrm>
            <a:off x="3540317" y="1181891"/>
            <a:ext cx="2029403" cy="353735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F43A390-CF7E-BB4E-A004-2C66267FEF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67150" y="1700213"/>
            <a:ext cx="1390650" cy="246062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3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28424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55992" y="1113409"/>
            <a:ext cx="2014532" cy="243594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7094" y="989584"/>
            <a:ext cx="2011680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855992" y="989584"/>
            <a:ext cx="2011680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47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514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181871" y="1237405"/>
            <a:ext cx="1909425" cy="2308854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47871" y="1123105"/>
            <a:ext cx="1911096" cy="95250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514871" y="1123105"/>
            <a:ext cx="1911096" cy="95250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81035" y="1123105"/>
            <a:ext cx="1911096" cy="95250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34" y="148009"/>
            <a:ext cx="1082482" cy="44438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753232"/>
            <a:ext cx="9144000" cy="390268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593" y="4693240"/>
            <a:ext cx="1591056" cy="49377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364406" y="-500472"/>
            <a:ext cx="5591570" cy="357052"/>
            <a:chOff x="1364406" y="-500472"/>
            <a:chExt cx="5591570" cy="3570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364406" y="-500472"/>
              <a:ext cx="357052" cy="357052"/>
            </a:xfrm>
            <a:prstGeom prst="rect">
              <a:avLst/>
            </a:prstGeom>
            <a:solidFill>
              <a:srgbClr val="D30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87858" y="-500472"/>
              <a:ext cx="357052" cy="357052"/>
            </a:xfrm>
            <a:prstGeom prst="rect">
              <a:avLst/>
            </a:prstGeom>
            <a:solidFill>
              <a:srgbClr val="ED1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411310" y="-500472"/>
              <a:ext cx="357052" cy="357052"/>
            </a:xfrm>
            <a:prstGeom prst="rect">
              <a:avLst/>
            </a:prstGeom>
            <a:solidFill>
              <a:srgbClr val="D40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34762" y="-500472"/>
              <a:ext cx="357052" cy="357052"/>
            </a:xfrm>
            <a:prstGeom prst="rect">
              <a:avLst/>
            </a:prstGeom>
            <a:solidFill>
              <a:srgbClr val="B01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458214" y="-500472"/>
              <a:ext cx="357052" cy="357052"/>
            </a:xfrm>
            <a:prstGeom prst="rect">
              <a:avLst/>
            </a:prstGeom>
            <a:solidFill>
              <a:srgbClr val="582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981666" y="-500472"/>
              <a:ext cx="357052" cy="357052"/>
            </a:xfrm>
            <a:prstGeom prst="rect">
              <a:avLst/>
            </a:prstGeom>
            <a:solidFill>
              <a:srgbClr val="55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05118" y="-500472"/>
              <a:ext cx="357052" cy="357052"/>
            </a:xfrm>
            <a:prstGeom prst="rect">
              <a:avLst/>
            </a:prstGeom>
            <a:solidFill>
              <a:srgbClr val="7D7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28570" y="-500472"/>
              <a:ext cx="357052" cy="357052"/>
            </a:xfrm>
            <a:prstGeom prst="rect">
              <a:avLst/>
            </a:prstGeom>
            <a:solidFill>
              <a:srgbClr val="A3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52022" y="-500472"/>
              <a:ext cx="357052" cy="357052"/>
            </a:xfrm>
            <a:prstGeom prst="rect">
              <a:avLst/>
            </a:prstGeom>
            <a:solidFill>
              <a:srgbClr val="D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75474" y="-500472"/>
              <a:ext cx="357052" cy="357052"/>
            </a:xfrm>
            <a:prstGeom prst="rect">
              <a:avLst/>
            </a:prstGeom>
            <a:solidFill>
              <a:srgbClr val="009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98924" y="-500472"/>
              <a:ext cx="357052" cy="357052"/>
            </a:xfrm>
            <a:prstGeom prst="rect">
              <a:avLst/>
            </a:prstGeom>
            <a:solidFill>
              <a:srgbClr val="57B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242236" y="994469"/>
            <a:ext cx="8686800" cy="0"/>
          </a:xfrm>
          <a:prstGeom prst="line">
            <a:avLst/>
          </a:prstGeom>
          <a:ln w="12700">
            <a:solidFill>
              <a:srgbClr val="5828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1" r:id="rId2"/>
    <p:sldLayoutId id="2147483687" r:id="rId3"/>
    <p:sldLayoutId id="2147483696" r:id="rId4"/>
    <p:sldLayoutId id="2147483699" r:id="rId5"/>
    <p:sldLayoutId id="2147483700" r:id="rId6"/>
    <p:sldLayoutId id="2147483702" r:id="rId7"/>
    <p:sldLayoutId id="2147483706" r:id="rId8"/>
    <p:sldLayoutId id="2147483707" r:id="rId9"/>
    <p:sldLayoutId id="2147483705" r:id="rId10"/>
    <p:sldLayoutId id="2147483698" r:id="rId11"/>
    <p:sldLayoutId id="2147483692" r:id="rId12"/>
    <p:sldLayoutId id="2147483697" r:id="rId13"/>
    <p:sldLayoutId id="2147483703" r:id="rId14"/>
    <p:sldLayoutId id="2147483704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6974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0310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73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45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1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290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362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17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mailto:john.miner@bluemet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python/pyspark.sql.html#pyspark.sql.DataFrame" TargetMode="External"/><Relationship Id="rId2" Type="http://schemas.openxmlformats.org/officeDocument/2006/relationships/hyperlink" Target="https://spark.apache.org/docs/latest/api/sql/index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ssqltips.com/sqlservertip/6700/azure-databricks-local-file-system-managemen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D6E2-9F16-4D4B-A9D7-6716B4BB8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3" y="3136345"/>
            <a:ext cx="7923803" cy="115262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br>
              <a:rPr lang="en-US" sz="3600" b="1" i="0" dirty="0">
                <a:effectLst/>
                <a:latin typeface="Graphik Meetup"/>
              </a:rPr>
            </a:br>
            <a:r>
              <a:rPr lang="en-US" sz="3600" b="1" dirty="0">
                <a:latin typeface="Graphik Meetup"/>
              </a:rPr>
              <a:t>Practical Data Engineering with </a:t>
            </a:r>
            <a:r>
              <a:rPr lang="en-US" sz="3600" b="1" i="0" dirty="0">
                <a:effectLst/>
                <a:latin typeface="Graphik Meetup"/>
              </a:rPr>
              <a:t>Spark</a:t>
            </a:r>
            <a:br>
              <a:rPr lang="en-US" sz="1600" b="1" i="0" dirty="0">
                <a:effectLst/>
                <a:latin typeface="Graphik Meetup"/>
              </a:rPr>
            </a:br>
            <a:br>
              <a:rPr lang="en-US" sz="1600" b="1" i="0" dirty="0">
                <a:effectLst/>
                <a:latin typeface="Graphik Meetup"/>
              </a:rPr>
            </a:br>
            <a:endParaRPr lang="en-US" sz="24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3854" y="4202688"/>
            <a:ext cx="2480946" cy="775129"/>
          </a:xfrm>
        </p:spPr>
        <p:txBody>
          <a:bodyPr/>
          <a:lstStyle/>
          <a:p>
            <a:r>
              <a:rPr lang="en-US" sz="1400" dirty="0">
                <a:latin typeface="+mn-lt"/>
              </a:rPr>
              <a:t>John Miner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Data Architect</a:t>
            </a:r>
          </a:p>
          <a:p>
            <a:r>
              <a:rPr lang="en-US" sz="1400" dirty="0">
                <a:latin typeface="+mn-lt"/>
                <a:hlinkClick r:id="rId2"/>
              </a:rPr>
              <a:t>john.miner@insight.com</a:t>
            </a:r>
            <a:endParaRPr lang="en-US" sz="14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1" y="4202688"/>
            <a:ext cx="1102430" cy="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File System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Out of the box, the Azure Databricks system has a local file system.  Remote storage can be mounted or attached to at run time.</a:t>
            </a:r>
          </a:p>
          <a:p>
            <a:pPr marL="0" indent="0">
              <a:buNone/>
            </a:pPr>
            <a:r>
              <a:rPr lang="en-US" sz="1800" dirty="0"/>
              <a:t>  </a:t>
            </a:r>
          </a:p>
          <a:p>
            <a:r>
              <a:rPr lang="en-US" sz="1800" dirty="0"/>
              <a:t>There are many ways to work with files and folders.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98F7124-C087-48F4-98EA-AF751BEB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2757078"/>
            <a:ext cx="7353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– Zones &amp; Data Quality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2BB93F-974C-478F-93CC-B873D4DC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5" y="1302089"/>
            <a:ext cx="6884466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334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 mounts, folders &amp; files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Suggest using the Databricks library to create, copy, rename and delete both files and folders.</a:t>
            </a:r>
          </a:p>
          <a:p>
            <a:endParaRPr lang="en-US" sz="1800" dirty="0"/>
          </a:p>
          <a:p>
            <a:r>
              <a:rPr lang="en-US" sz="1800" dirty="0"/>
              <a:t>Databricks supports both session level and service level connections to the storage.  </a:t>
            </a:r>
          </a:p>
          <a:p>
            <a:endParaRPr lang="en-US" sz="1800" dirty="0"/>
          </a:p>
          <a:p>
            <a:r>
              <a:rPr lang="en-US" sz="1800" dirty="0"/>
              <a:t>Suggest using mounted storage since non spark libraries will work.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[advance topic] - key vault backed secret scope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[example 1 &amp; 2] – manage local &amp; remote storage.</a:t>
            </a:r>
          </a:p>
        </p:txBody>
      </p:sp>
    </p:spTree>
    <p:extLst>
      <p:ext uri="{BB962C8B-B14F-4D97-AF65-F5344CB8AC3E}">
        <p14:creationId xmlns:p14="http://schemas.microsoft.com/office/powerpoint/2010/main" val="37878545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File Types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Weakly typed file formats </a:t>
            </a:r>
            <a:r>
              <a:rPr lang="en-US" sz="1800" dirty="0"/>
              <a:t>can lead to data quality and ETL pipeline issues.  For instance, a delimited file type as Comma Separated Values (CSV) can be easily broken.  This file type does not allow for compression.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Strongly typed file formats </a:t>
            </a:r>
            <a:r>
              <a:rPr lang="en-US" sz="1800" dirty="0"/>
              <a:t>can lead to better data quality and the least amount of ETL pipeline issues.  For instance, an Apache Parquet file format is stored as binary data, contains columns names/types and allows for compression of the data.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2610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Processing files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Weakly typed files take more time to process if you are inferring the schema.  Consider passing a DDL string for faster processing.</a:t>
            </a:r>
          </a:p>
          <a:p>
            <a:endParaRPr lang="en-US" sz="1800" dirty="0"/>
          </a:p>
          <a:p>
            <a:r>
              <a:rPr lang="en-US" sz="1800" dirty="0"/>
              <a:t>Some files have corrupt records, you must determine what to do with them.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25BFB3-5843-4367-8618-E3EF7AA0C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86" y="2634287"/>
            <a:ext cx="5856514" cy="14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03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PySpark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Read and write files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63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PySpark</a:t>
            </a:r>
            <a:r>
              <a:rPr lang="en-US" sz="1800" dirty="0"/>
              <a:t> is a Python API for Apache Spark to process larger datasets in a distributed cluster. </a:t>
            </a:r>
          </a:p>
          <a:p>
            <a:endParaRPr lang="en-US" sz="1800" dirty="0"/>
          </a:p>
          <a:p>
            <a:r>
              <a:rPr lang="en-US" sz="1800" dirty="0" err="1"/>
              <a:t>Spark.Read</a:t>
            </a:r>
            <a:r>
              <a:rPr lang="en-US" sz="1800" dirty="0"/>
              <a:t>() – allows the Python program to read one or more files into a </a:t>
            </a:r>
            <a:r>
              <a:rPr lang="en-US" sz="1800" dirty="0" err="1"/>
              <a:t>dataframe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 err="1"/>
              <a:t>Spark.Write</a:t>
            </a:r>
            <a:r>
              <a:rPr lang="en-US" sz="1800" dirty="0"/>
              <a:t>() – allows the Python program write the </a:t>
            </a:r>
            <a:r>
              <a:rPr lang="en-US" sz="1800" dirty="0" err="1"/>
              <a:t>dataframe</a:t>
            </a:r>
            <a:r>
              <a:rPr lang="en-US" sz="1800" dirty="0"/>
              <a:t> to given format using one or more files.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[advance topics] – dataframe methods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[example 3] – read + write data sets</a:t>
            </a:r>
          </a:p>
        </p:txBody>
      </p:sp>
    </p:spTree>
    <p:extLst>
      <p:ext uri="{BB962C8B-B14F-4D97-AF65-F5344CB8AC3E}">
        <p14:creationId xmlns:p14="http://schemas.microsoft.com/office/powerpoint/2010/main" val="8853279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Data engineering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622A3-9F5E-4ED7-A1E6-67E3878C1AF4}"/>
              </a:ext>
            </a:extLst>
          </p:cNvPr>
          <p:cNvSpPr txBox="1"/>
          <p:nvPr/>
        </p:nvSpPr>
        <p:spPr>
          <a:xfrm>
            <a:off x="979170" y="2094697"/>
            <a:ext cx="635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Define data load patterns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Expose files as temporary views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Transform files with Spark SQL 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Review advance Spark SQL statements</a:t>
            </a:r>
          </a:p>
        </p:txBody>
      </p:sp>
    </p:spTree>
    <p:extLst>
      <p:ext uri="{BB962C8B-B14F-4D97-AF65-F5344CB8AC3E}">
        <p14:creationId xmlns:p14="http://schemas.microsoft.com/office/powerpoint/2010/main" val="10480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Patterns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</a:t>
            </a:r>
            <a:r>
              <a:rPr lang="en-US" sz="1800" dirty="0">
                <a:solidFill>
                  <a:srgbClr val="D40E8C"/>
                </a:solidFill>
              </a:rPr>
              <a:t>full load </a:t>
            </a:r>
            <a:r>
              <a:rPr lang="en-US" sz="1800" dirty="0"/>
              <a:t>design pattern involves replacing the target dataset with a completely new version.  Use this pattern with small sized data.</a:t>
            </a:r>
          </a:p>
          <a:p>
            <a:endParaRPr lang="en-US" sz="1800" dirty="0"/>
          </a:p>
          <a:p>
            <a:r>
              <a:rPr lang="en-US" sz="1800" dirty="0"/>
              <a:t>An </a:t>
            </a:r>
            <a:r>
              <a:rPr lang="en-US" sz="1800" dirty="0">
                <a:solidFill>
                  <a:srgbClr val="D40E8C"/>
                </a:solidFill>
              </a:rPr>
              <a:t>incremental load </a:t>
            </a:r>
            <a:r>
              <a:rPr lang="en-US" sz="1800" dirty="0"/>
              <a:t>design pattern involves merging the target dataset with a small dataset the represents changes over a given time period.  For instance, a daily update file.  This pattern can be used with small to medium sized data.</a:t>
            </a:r>
          </a:p>
          <a:p>
            <a:endParaRPr lang="en-US" sz="1800" dirty="0"/>
          </a:p>
          <a:p>
            <a:r>
              <a:rPr lang="en-US" sz="1800" dirty="0"/>
              <a:t>For the largest datasets, the use of a </a:t>
            </a:r>
            <a:r>
              <a:rPr lang="en-US" sz="1800" dirty="0">
                <a:solidFill>
                  <a:srgbClr val="D40E8C"/>
                </a:solidFill>
              </a:rPr>
              <a:t>partitioning</a:t>
            </a:r>
            <a:r>
              <a:rPr lang="en-US" sz="1800" dirty="0">
                <a:solidFill>
                  <a:srgbClr val="B01C87"/>
                </a:solidFill>
              </a:rPr>
              <a:t> </a:t>
            </a:r>
            <a:r>
              <a:rPr lang="en-US" sz="1800" dirty="0"/>
              <a:t>allows the full or incremental patterns to work with a subset of the data.</a:t>
            </a:r>
          </a:p>
        </p:txBody>
      </p:sp>
    </p:spTree>
    <p:extLst>
      <p:ext uri="{BB962C8B-B14F-4D97-AF65-F5344CB8AC3E}">
        <p14:creationId xmlns:p14="http://schemas.microsoft.com/office/powerpoint/2010/main" val="116198255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PySpark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Working with SQL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2589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Create and drop statements for databases, tables and views are supported by the hive catalog.</a:t>
            </a:r>
          </a:p>
          <a:p>
            <a:endParaRPr lang="en-US" sz="1800" dirty="0"/>
          </a:p>
          <a:p>
            <a:r>
              <a:rPr lang="en-US" sz="1800" dirty="0" err="1"/>
              <a:t>Spark.Sql</a:t>
            </a:r>
            <a:r>
              <a:rPr lang="en-US" sz="1800" dirty="0"/>
              <a:t>() – allows the Python program execute dynamic Spark SQL. For select statements, this action returns a data frame.</a:t>
            </a:r>
          </a:p>
          <a:p>
            <a:endParaRPr lang="en-US" sz="1800" dirty="0"/>
          </a:p>
          <a:p>
            <a:r>
              <a:rPr lang="en-US" sz="1800" dirty="0"/>
              <a:t>The magic command (%</a:t>
            </a:r>
            <a:r>
              <a:rPr lang="en-US" sz="1800" dirty="0" err="1"/>
              <a:t>sql</a:t>
            </a:r>
            <a:r>
              <a:rPr lang="en-US" sz="1800" dirty="0"/>
              <a:t>) allows for the static execution of commands.</a:t>
            </a:r>
          </a:p>
          <a:p>
            <a:endParaRPr lang="en-US" sz="1800" dirty="0"/>
          </a:p>
          <a:p>
            <a:r>
              <a:rPr lang="en-US" sz="1800" dirty="0" err="1"/>
              <a:t>df.createOrReplaceTempView</a:t>
            </a:r>
            <a:r>
              <a:rPr lang="en-US" sz="1800" dirty="0"/>
              <a:t>() converts a data frame to a session level view.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500" dirty="0"/>
              <a:t>Please refer to documentation.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[advance topics] – spark functions ~ many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[example 4] – data engineering w/</a:t>
            </a:r>
            <a:r>
              <a:rPr lang="en-US" sz="1200" dirty="0" err="1">
                <a:solidFill>
                  <a:srgbClr val="582873"/>
                </a:solidFill>
              </a:rPr>
              <a:t>sql</a:t>
            </a:r>
            <a:endParaRPr lang="en-US" sz="1200" dirty="0">
              <a:solidFill>
                <a:srgbClr val="582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668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Tables instead of files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622A3-9F5E-4ED7-A1E6-67E3878C1AF4}"/>
              </a:ext>
            </a:extLst>
          </p:cNvPr>
          <p:cNvSpPr txBox="1"/>
          <p:nvPr/>
        </p:nvSpPr>
        <p:spPr>
          <a:xfrm>
            <a:off x="979170" y="2094697"/>
            <a:ext cx="635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Provide ACID properties with delta files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Full vs incremental loading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Expose delta files as hive tables</a:t>
            </a:r>
          </a:p>
          <a:p>
            <a:pPr marL="685800" lvl="1" indent="-342900">
              <a:buFont typeface="+mj-lt"/>
              <a:buAutoNum type="alphaLcParenR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77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Many companies are moving their work loads from on-premise operational data stores to in-cloud data lakes.  The spark processing platform is a key player in this transition.  </a:t>
            </a:r>
          </a:p>
          <a:p>
            <a:endParaRPr lang="en-US" sz="1800" dirty="0"/>
          </a:p>
          <a:p>
            <a:r>
              <a:rPr lang="en-US" sz="1800" dirty="0"/>
              <a:t>As a developer, how can you leverage your existing SQL skills to take advantage of this growing segment of work?</a:t>
            </a:r>
          </a:p>
          <a:p>
            <a:endParaRPr lang="en-US" sz="1800" dirty="0"/>
          </a:p>
          <a:p>
            <a:r>
              <a:rPr lang="en-US" sz="1800" dirty="0"/>
              <a:t>Today, we are going introduce you to concepts and code that will help you during this transition.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706701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File Format – Uses parquet files +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40E8C"/>
                </a:solidFill>
              </a:rPr>
              <a:t>ACID </a:t>
            </a:r>
            <a:r>
              <a:rPr lang="en-US" sz="1800" dirty="0">
                <a:solidFill>
                  <a:srgbClr val="7D726D"/>
                </a:solidFill>
              </a:rPr>
              <a:t>transactions make sure complete writes are committed.</a:t>
            </a:r>
          </a:p>
          <a:p>
            <a:endParaRPr lang="en-US" sz="1800" dirty="0">
              <a:solidFill>
                <a:srgbClr val="7D726D"/>
              </a:solidFill>
            </a:endParaRPr>
          </a:p>
          <a:p>
            <a:r>
              <a:rPr lang="en-US" sz="1800" dirty="0">
                <a:solidFill>
                  <a:srgbClr val="D40E8C"/>
                </a:solidFill>
              </a:rPr>
              <a:t>Schema enforcement </a:t>
            </a:r>
            <a:r>
              <a:rPr lang="en-US" sz="1800" dirty="0">
                <a:solidFill>
                  <a:srgbClr val="7D726D"/>
                </a:solidFill>
              </a:rPr>
              <a:t>allows only clean data inserted into the lake.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Time travel </a:t>
            </a:r>
            <a:r>
              <a:rPr lang="en-US" sz="1800" dirty="0"/>
              <a:t>allows for versioning the delta lake table.  Thus, we can view data at any given point.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Snapshot isolation </a:t>
            </a:r>
            <a:r>
              <a:rPr lang="en-US" sz="1800" dirty="0"/>
              <a:t>allows for multiple readers and writers.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D40E8C"/>
                </a:solidFill>
              </a:rPr>
              <a:t>Open-source format </a:t>
            </a:r>
            <a:r>
              <a:rPr lang="en-US" sz="1800" dirty="0"/>
              <a:t>that is built for distributed systems such as Spark.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85221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Table = Hive Table based on Delta File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" name="Picture 2" descr="Application, icon&#10;&#10;Description automatically generated with medium confidence">
            <a:extLst>
              <a:ext uri="{FF2B5EF4-FFF2-40B4-BE49-F238E27FC236}">
                <a16:creationId xmlns:a16="http://schemas.microsoft.com/office/drawing/2014/main" id="{2D08EDB5-3D79-4EEA-B927-F841E143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8" y="1417829"/>
            <a:ext cx="8154591" cy="25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09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Exploring a dataset with SQL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062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/>
              <a:t>This section of the presentation is designed to reinforce the fact that SQL skills are applicable to </a:t>
            </a:r>
            <a:r>
              <a:rPr lang="en-US" sz="1900" dirty="0" err="1"/>
              <a:t>PySpark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800" dirty="0"/>
              <a:t>We will be looking at both simple and advance constructs that are available with Spark SQL.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srgbClr val="582873"/>
                </a:solidFill>
              </a:rPr>
              <a:t>[example 5] – data engineering w/</a:t>
            </a:r>
            <a:r>
              <a:rPr lang="en-US" sz="1200" dirty="0" err="1">
                <a:solidFill>
                  <a:srgbClr val="582873"/>
                </a:solidFill>
              </a:rPr>
              <a:t>sql</a:t>
            </a:r>
            <a:endParaRPr lang="en-US" sz="1200" dirty="0">
              <a:solidFill>
                <a:srgbClr val="582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9881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The </a:t>
            </a:r>
            <a:r>
              <a:rPr lang="en-US" sz="1200" b="1" dirty="0"/>
              <a:t>modern data platform </a:t>
            </a:r>
            <a:r>
              <a:rPr lang="en-US" sz="1200" dirty="0"/>
              <a:t>design for Microsoft Azure allows companies to place a variety of data into a data lake.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Essentially, this data lake follows the spoke and hub design pattern.  Source data from </a:t>
            </a:r>
            <a:r>
              <a:rPr lang="en-US" sz="1200" b="1" dirty="0"/>
              <a:t>producers</a:t>
            </a:r>
            <a:r>
              <a:rPr lang="en-US" sz="1200" dirty="0"/>
              <a:t> can be either pushed or pulled into the data lake.  Processing can be done on a sub-set of data to allow for investigational queries. Data Science models can be used to predict future events.  The final curated data can be available to </a:t>
            </a:r>
            <a:r>
              <a:rPr lang="en-US" sz="1200" b="1" dirty="0"/>
              <a:t>consumers</a:t>
            </a:r>
            <a:r>
              <a:rPr lang="en-US" sz="1200" dirty="0"/>
              <a:t> for analytic reports.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most important part about deploying objects, creating data lake entries or coding data factory pipelines is the use of </a:t>
            </a:r>
            <a:r>
              <a:rPr lang="en-US" sz="1200" b="1" dirty="0"/>
              <a:t>naming standards</a:t>
            </a:r>
            <a:r>
              <a:rPr lang="en-US" sz="1200" dirty="0"/>
              <a:t>.  These standards allow the end user to easily understand the nature and purpose of the item in question.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Both Azure Databricks and Azure Synapse support the Apache Spark architecture.  Skills that you learn with Python and Spark will be transferable between the products.  The </a:t>
            </a:r>
            <a:r>
              <a:rPr lang="en-US" sz="1200" b="1" dirty="0">
                <a:solidFill>
                  <a:srgbClr val="CF108B"/>
                </a:solidFill>
              </a:rPr>
              <a:t>future is bright </a:t>
            </a:r>
            <a:r>
              <a:rPr lang="en-US" sz="1200" dirty="0"/>
              <a:t>for those who can adapt.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528795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214527" y="1127235"/>
            <a:ext cx="8742652" cy="3160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3EFF-CE4D-4462-AC41-C11CDD93375D}"/>
              </a:ext>
            </a:extLst>
          </p:cNvPr>
          <p:cNvSpPr txBox="1"/>
          <p:nvPr/>
        </p:nvSpPr>
        <p:spPr>
          <a:xfrm>
            <a:off x="242236" y="1287400"/>
            <a:ext cx="82768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Databricks Documentation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https://docs.databricks.com/index.html</a:t>
            </a:r>
          </a:p>
          <a:p>
            <a:endParaRPr lang="en-US" sz="1400" b="1" dirty="0"/>
          </a:p>
          <a:p>
            <a:r>
              <a:rPr lang="en-US" sz="1400" b="1" dirty="0"/>
              <a:t>Spark SQL functions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2"/>
              </a:rPr>
              <a:t>https://spark.apache.org/docs/latest/api/sql/index.html</a:t>
            </a:r>
            <a:endParaRPr lang="en-US" sz="1400" dirty="0"/>
          </a:p>
          <a:p>
            <a:endParaRPr lang="en-US" sz="1400" b="1" dirty="0"/>
          </a:p>
          <a:p>
            <a:r>
              <a:rPr lang="en-US" sz="1400" b="1" dirty="0"/>
              <a:t>Spark Data Frames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3"/>
              </a:rPr>
              <a:t>https://spark.apache.org/docs/latest/api/python/pyspark.sql.html#pyspark.sql.DataFrame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ADB – Local File System</a:t>
            </a:r>
          </a:p>
          <a:p>
            <a:r>
              <a:rPr lang="en-US" sz="1400" dirty="0"/>
              <a:t>  </a:t>
            </a:r>
            <a:r>
              <a:rPr lang="en-US" sz="1400" dirty="0">
                <a:hlinkClick r:id="rId4"/>
              </a:rPr>
              <a:t>https://www.mssqltips.com/sqlservertip/6700/azure-databricks-local-file-system-management/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700483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BABFDC-DF64-5B4A-BEFF-B42A91708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30424"/>
            <a:ext cx="6143277" cy="701450"/>
          </a:xfrm>
        </p:spPr>
        <p:txBody>
          <a:bodyPr/>
          <a:lstStyle/>
          <a:p>
            <a:r>
              <a:rPr lang="en-US" dirty="0"/>
              <a:t>Questions / Thank You</a:t>
            </a:r>
          </a:p>
        </p:txBody>
      </p:sp>
    </p:spTree>
    <p:extLst>
      <p:ext uri="{BB962C8B-B14F-4D97-AF65-F5344CB8AC3E}">
        <p14:creationId xmlns:p14="http://schemas.microsoft.com/office/powerpoint/2010/main" val="30203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3E9A1-D5B9-5343-A519-CF5C4354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B62CEC-62BC-4449-A762-3FDD73252A74}"/>
              </a:ext>
            </a:extLst>
          </p:cNvPr>
          <p:cNvSpPr txBox="1">
            <a:spLocks/>
          </p:cNvSpPr>
          <p:nvPr/>
        </p:nvSpPr>
        <p:spPr>
          <a:xfrm>
            <a:off x="447977" y="1596390"/>
            <a:ext cx="3232484" cy="3036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Spark Eco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Storage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Data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Tables instead of files</a:t>
            </a:r>
          </a:p>
          <a:p>
            <a:endParaRPr lang="en-US" sz="18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3E2A98-A376-4B5A-A8EA-9870AC1D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47" y="2439903"/>
            <a:ext cx="1135856" cy="589771"/>
          </a:xfrm>
          <a:prstGeom prst="rect">
            <a:avLst/>
          </a:prstGeom>
        </p:spPr>
      </p:pic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C7D5A1A-95A4-4239-BB53-F002747F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89" y="1414788"/>
            <a:ext cx="810816" cy="810816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4FC5F8-8902-45E4-A988-4C017D9E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46" y="3294372"/>
            <a:ext cx="1677152" cy="1224384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DDE6DC-B211-4A13-817C-1E20BE3C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078" y="2349189"/>
            <a:ext cx="858097" cy="7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49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699557" rtl="0" eaLnBrk="1" fontAlgn="ctr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77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Spark Eco System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622A3-9F5E-4ED7-A1E6-67E3878C1AF4}"/>
              </a:ext>
            </a:extLst>
          </p:cNvPr>
          <p:cNvSpPr txBox="1"/>
          <p:nvPr/>
        </p:nvSpPr>
        <p:spPr>
          <a:xfrm>
            <a:off x="979170" y="2094697"/>
            <a:ext cx="635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Various components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Cluster management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Organize code with notebooks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Scheduling actions with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is a unified processing engine that can analyze big data using SQL, machine learning, graph processing or real-time stream analysis.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park Engines">
            <a:extLst>
              <a:ext uri="{FF2B5EF4-FFF2-40B4-BE49-F238E27FC236}">
                <a16:creationId xmlns:a16="http://schemas.microsoft.com/office/drawing/2014/main" id="{B3A09746-7D22-4F11-B9E1-D5AD6652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432957"/>
            <a:ext cx="2973161" cy="17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3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Cluster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park Physical Cluster, tasks">
            <a:extLst>
              <a:ext uri="{FF2B5EF4-FFF2-40B4-BE49-F238E27FC236}">
                <a16:creationId xmlns:a16="http://schemas.microsoft.com/office/drawing/2014/main" id="{CEB18485-E8CE-45EE-B622-1284F9EC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15" y="1306967"/>
            <a:ext cx="4047306" cy="12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95291C-5793-4581-AD5F-13E2B6D61CF4}"/>
              </a:ext>
            </a:extLst>
          </p:cNvPr>
          <p:cNvSpPr txBox="1"/>
          <p:nvPr/>
        </p:nvSpPr>
        <p:spPr>
          <a:xfrm>
            <a:off x="595086" y="2859314"/>
            <a:ext cx="76345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creating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can assign units of work to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Slots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for parallel execution.</a:t>
            </a:r>
          </a:p>
          <a:p>
            <a:pPr algn="l"/>
            <a:endParaRPr lang="en-US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 </a:t>
            </a:r>
            <a:r>
              <a:rPr lang="en-US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</a:t>
            </a:r>
            <a:r>
              <a:rPr lang="en-US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must also decide how to partition the data so that it can be distributed for parallel processing.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9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Databricks Optimizer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5291C-5793-4581-AD5F-13E2B6D61CF4}"/>
              </a:ext>
            </a:extLst>
          </p:cNvPr>
          <p:cNvSpPr txBox="1"/>
          <p:nvPr/>
        </p:nvSpPr>
        <p:spPr>
          <a:xfrm>
            <a:off x="754743" y="3156056"/>
            <a:ext cx="76345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Catalyst Optimizer converts the notebook code into an execution model that uses Resilient Distributed Datasets for in memory processing. The resulting code is </a:t>
            </a:r>
            <a:r>
              <a:rPr lang="en-US" sz="1400" b="1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 Byte </a:t>
            </a:r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 that can execute on the cluster.</a:t>
            </a:r>
          </a:p>
          <a:p>
            <a:endParaRPr lang="en-US" sz="14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optimizer is one key difference between open-source Spark and Databricks environment.</a:t>
            </a:r>
          </a:p>
          <a:p>
            <a:endParaRPr lang="en-US" sz="1400" dirty="0"/>
          </a:p>
        </p:txBody>
      </p:sp>
      <p:pic>
        <p:nvPicPr>
          <p:cNvPr id="3074" name="Picture 2" descr="Catalyst">
            <a:extLst>
              <a:ext uri="{FF2B5EF4-FFF2-40B4-BE49-F238E27FC236}">
                <a16:creationId xmlns:a16="http://schemas.microsoft.com/office/drawing/2014/main" id="{1D65D8F9-1632-41C5-96AE-C17CE670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9" y="1647429"/>
            <a:ext cx="5297714" cy="108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2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FB47-01C3-42C8-A820-3CC815C0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vs Job + Pool vs Cluster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C8F6C5-ECDD-4711-9540-A9D828BCFE6A}"/>
              </a:ext>
            </a:extLst>
          </p:cNvPr>
          <p:cNvSpPr txBox="1">
            <a:spLocks/>
          </p:cNvSpPr>
          <p:nvPr/>
        </p:nvSpPr>
        <p:spPr>
          <a:xfrm>
            <a:off x="214527" y="1225937"/>
            <a:ext cx="8742652" cy="3432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726963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5291C-5793-4581-AD5F-13E2B6D61CF4}"/>
              </a:ext>
            </a:extLst>
          </p:cNvPr>
          <p:cNvSpPr txBox="1"/>
          <p:nvPr/>
        </p:nvSpPr>
        <p:spPr>
          <a:xfrm>
            <a:off x="346710" y="1160482"/>
            <a:ext cx="5010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Databricks allows the developer to schedule a data engineering job (notebook) to run at a given time.</a:t>
            </a:r>
          </a:p>
          <a:p>
            <a:endParaRPr lang="en-US" sz="14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 execute ad-hoc notebooks to perform one time or repeated analytics on files.</a:t>
            </a:r>
          </a:p>
          <a:p>
            <a:endParaRPr lang="en-US" sz="14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Both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automated</a:t>
            </a:r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interactive</a:t>
            </a:r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jobs require a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cluster 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run on</a:t>
            </a:r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 The start up time of the cluster is sometimes the most time-consuming part of the process.</a:t>
            </a:r>
          </a:p>
          <a:p>
            <a:endParaRPr lang="en-US" sz="14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Pools</a:t>
            </a:r>
            <a:r>
              <a:rPr lang="en-US" sz="1400" b="0" i="0" dirty="0">
                <a:solidFill>
                  <a:srgbClr val="7D726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allows the system designer to keep a warm cluster around fo</a:t>
            </a:r>
            <a:r>
              <a:rPr lang="en-US" sz="1400" dirty="0">
                <a:solidFill>
                  <a:srgbClr val="7D726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 a specified time after startup (TTL).  This means that chance of re-using the virtual hardware reduces the total processing time.</a:t>
            </a:r>
            <a:endParaRPr lang="en-US" sz="1400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7D726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b="0" i="0" dirty="0">
              <a:solidFill>
                <a:srgbClr val="7D726D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3AAE18-C1E3-4DFD-8406-CE1A8073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60" y="1260957"/>
            <a:ext cx="2798850" cy="30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40E8C"/>
            </a:gs>
            <a:gs pos="100000">
              <a:srgbClr val="CF1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979170" y="1367548"/>
            <a:ext cx="8111252" cy="336159"/>
          </a:xfrm>
          <a:prstGeom prst="rect">
            <a:avLst/>
          </a:prstGeom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Storage Management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DD5AFE-76DB-431D-92EA-B34B93BB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" y="4510248"/>
            <a:ext cx="1756310" cy="33432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6C4FCE7-A572-4B9F-B66C-33FF724EB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622A3-9F5E-4ED7-A1E6-67E3878C1AF4}"/>
              </a:ext>
            </a:extLst>
          </p:cNvPr>
          <p:cNvSpPr txBox="1"/>
          <p:nvPr/>
        </p:nvSpPr>
        <p:spPr>
          <a:xfrm>
            <a:off x="979170" y="2094697"/>
            <a:ext cx="63531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Manage mounts, folders and files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Read and write files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Read faster with schemas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sz="1400" dirty="0"/>
              <a:t>Explore supported file formats</a:t>
            </a:r>
          </a:p>
        </p:txBody>
      </p:sp>
    </p:spTree>
    <p:extLst>
      <p:ext uri="{BB962C8B-B14F-4D97-AF65-F5344CB8AC3E}">
        <p14:creationId xmlns:p14="http://schemas.microsoft.com/office/powerpoint/2010/main" val="13072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b="1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3.potx" id="{BA7D5050-3AD0-4CB6-9A61-7BECC949B49C}" vid="{7868751D-28D7-49DA-9A1E-005CDB50450F}"/>
    </a:ext>
  </a:extLst>
</a:theme>
</file>

<file path=ppt/theme/theme3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BFC987ED9DD439BE33B036A2FFF55" ma:contentTypeVersion="9" ma:contentTypeDescription="Create a new document." ma:contentTypeScope="" ma:versionID="ccc5ad4ca152208d453192be90424cec">
  <xsd:schema xmlns:xsd="http://www.w3.org/2001/XMLSchema" xmlns:xs="http://www.w3.org/2001/XMLSchema" xmlns:p="http://schemas.microsoft.com/office/2006/metadata/properties" xmlns:ns2="68201248-332f-4b19-a564-5b53df1aa731" xmlns:ns3="2c4b7055-2425-4510-9a7f-db214c51849b" targetNamespace="http://schemas.microsoft.com/office/2006/metadata/properties" ma:root="true" ma:fieldsID="6a30ff04eee07dcd8c073745cae5653c" ns2:_="" ns3:_="">
    <xsd:import namespace="68201248-332f-4b19-a564-5b53df1aa731"/>
    <xsd:import namespace="2c4b7055-2425-4510-9a7f-db214c5184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201248-332f-4b19-a564-5b53df1aa7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format="DateTim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b7055-2425-4510-9a7f-db214c5184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4266F-2521-4BD1-B40E-70FEF353EEC2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68201248-332f-4b19-a564-5b53df1aa73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4b7055-2425-4510-9a7f-db214c51849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B3DB80C-1E7C-48F0-9EFD-703222EF80D6}">
  <ds:schemaRefs>
    <ds:schemaRef ds:uri="2c4b7055-2425-4510-9a7f-db214c51849b"/>
    <ds:schemaRef ds:uri="68201248-332f-4b19-a564-5b53df1aa7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734002-4F6D-49CF-AA2C-43521C1FC7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1438</Words>
  <Application>Microsoft Office PowerPoint</Application>
  <PresentationFormat>On-screen Show (16:9)</PresentationFormat>
  <Paragraphs>167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Arial</vt:lpstr>
      <vt:lpstr>Calibri</vt:lpstr>
      <vt:lpstr>Calibri Light</vt:lpstr>
      <vt:lpstr>Graphik Meetup</vt:lpstr>
      <vt:lpstr>IBM Plex Sans</vt:lpstr>
      <vt:lpstr>IBM Plex Sans Medium</vt:lpstr>
      <vt:lpstr>IBM Plex Sans SemiBold</vt:lpstr>
      <vt:lpstr>Roboto</vt:lpstr>
      <vt:lpstr>Roboto Regular</vt:lpstr>
      <vt:lpstr>Segoe UI</vt:lpstr>
      <vt:lpstr>Segoe UI Light</vt:lpstr>
      <vt:lpstr>Segoe UI Semilight</vt:lpstr>
      <vt:lpstr>Verdana</vt:lpstr>
      <vt:lpstr>Wingdings</vt:lpstr>
      <vt:lpstr>1_Office Theme</vt:lpstr>
      <vt:lpstr>WHITE TEMPLATE</vt:lpstr>
      <vt:lpstr>Redgate theme v2</vt:lpstr>
      <vt:lpstr>   Practical Data Engineering with Spark  </vt:lpstr>
      <vt:lpstr>Purpose</vt:lpstr>
      <vt:lpstr>Topics</vt:lpstr>
      <vt:lpstr>PowerPoint Presentation</vt:lpstr>
      <vt:lpstr>What is Spark?</vt:lpstr>
      <vt:lpstr>Databricks Cluster</vt:lpstr>
      <vt:lpstr>Databricks Optimizer</vt:lpstr>
      <vt:lpstr>Interactive vs Job + Pool vs Cluster</vt:lpstr>
      <vt:lpstr>PowerPoint Presentation</vt:lpstr>
      <vt:lpstr>Databricks File System</vt:lpstr>
      <vt:lpstr>Data Lake – Zones &amp; Data Quality</vt:lpstr>
      <vt:lpstr>Manage mounts, folders &amp; files</vt:lpstr>
      <vt:lpstr>Various File Types</vt:lpstr>
      <vt:lpstr>Processing files</vt:lpstr>
      <vt:lpstr>PySpark – Read and write files</vt:lpstr>
      <vt:lpstr>PowerPoint Presentation</vt:lpstr>
      <vt:lpstr>Load Patterns</vt:lpstr>
      <vt:lpstr>PySpark – Working with SQL</vt:lpstr>
      <vt:lpstr>PowerPoint Presentation</vt:lpstr>
      <vt:lpstr>Delta File Format – Uses parquet files +</vt:lpstr>
      <vt:lpstr>Delta Table = Hive Table based on Delta File</vt:lpstr>
      <vt:lpstr>Exploring a dataset with SQL</vt:lpstr>
      <vt:lpstr>Summary</vt:lpstr>
      <vt:lpstr>References</vt:lpstr>
      <vt:lpstr>Questions / 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Miner, John</cp:lastModifiedBy>
  <cp:revision>418</cp:revision>
  <dcterms:modified xsi:type="dcterms:W3CDTF">2022-03-09T23:54:46Z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0x010100AE3BFC987ED9DD439BE33B036A2FFF55</vt:lpwstr>
  </property>
</Properties>
</file>